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350" autoAdjust="0"/>
  </p:normalViewPr>
  <p:slideViewPr>
    <p:cSldViewPr showGuides="1">
      <p:cViewPr varScale="1">
        <p:scale>
          <a:sx n="116" d="100"/>
          <a:sy n="116" d="100"/>
        </p:scale>
        <p:origin x="2280" y="10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0997410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74743332"/>
              </p:ext>
            </p:extLst>
          </p:nvPr>
        </p:nvGraphicFramePr>
        <p:xfrm>
          <a:off x="307525" y="2636912"/>
          <a:ext cx="4284985" cy="2179320"/>
        </p:xfrm>
        <a:graphic>
          <a:graphicData uri="http://schemas.openxmlformats.org/drawingml/2006/table">
            <a:tbl>
              <a:tblPr/>
              <a:tblGrid>
                <a:gridCol w="4284985">
                  <a:extLst>
                    <a:ext uri="{9D8B030D-6E8A-4147-A177-3AD203B41FA5}">
                      <a16:colId xmlns:a16="http://schemas.microsoft.com/office/drawing/2014/main"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№145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25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775379" y="73652"/>
            <a:ext cx="4924443" cy="22621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kk-KZ" altLang="ru-RU" sz="1200" b="1" dirty="0">
                <a:latin typeface="Times New Roman" panose="02020603050405020304" pitchFamily="18" charset="0"/>
                <a:cs typeface="Times New Roman" panose="02020603050405020304" pitchFamily="18" charset="0"/>
              </a:rPr>
              <a:t>26 мамырға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sz="1200" b="1" dirty="0">
                <a:latin typeface="Times New Roman" panose="02020603050405020304" pitchFamily="18" charset="0"/>
                <a:cs typeface="Times New Roman" panose="02020603050405020304" pitchFamily="18" charset="0"/>
              </a:rPr>
              <a:t>25 </a:t>
            </a:r>
            <a:r>
              <a:rPr lang="ru-RU" sz="1200" b="1" dirty="0" err="1">
                <a:latin typeface="Times New Roman" panose="02020603050405020304" pitchFamily="18" charset="0"/>
                <a:cs typeface="Times New Roman" panose="02020603050405020304" pitchFamily="18" charset="0"/>
              </a:rPr>
              <a:t>мамыр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26 </a:t>
            </a:r>
            <a:r>
              <a:rPr lang="ru-RU" sz="1200" b="1" dirty="0" err="1">
                <a:latin typeface="Times New Roman" panose="02020603050405020304" pitchFamily="18" charset="0"/>
                <a:cs typeface="Times New Roman" panose="02020603050405020304" pitchFamily="18" charset="0"/>
              </a:rPr>
              <a:t>мамыр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269875" algn="just"/>
            <a:r>
              <a:rPr lang="kk-KZ" altLang="ru-RU" sz="1200" dirty="0">
                <a:latin typeface="Times New Roman" panose="02020603050405020304" pitchFamily="18" charset="0"/>
                <a:cs typeface="Times New Roman" panose="02020603050405020304" pitchFamily="18" charset="0"/>
              </a:rPr>
              <a:t>Көшпелі бұлтты, жауын-шашынсыз. Ауыспалы бағытта жел соғады, күші түнде 2-7, күндіз 5-10 м/с. Ауа температурасы түнде 12-14, күндіз 30-32 градус жылы.</a:t>
            </a:r>
          </a:p>
          <a:p>
            <a:pPr algn="just"/>
            <a:endParaRPr lang="kk-KZ" altLang="ru-RU" sz="1150" b="1"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Түнде 27 мамырға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ru-RU" sz="1150" b="1" dirty="0">
                <a:latin typeface="Times New Roman" panose="02020603050405020304" pitchFamily="18" charset="0"/>
                <a:cs typeface="Times New Roman" panose="02020603050405020304" pitchFamily="18" charset="0"/>
              </a:rPr>
              <a:t>26 </a:t>
            </a:r>
            <a:r>
              <a:rPr lang="ru-RU" sz="1150" b="1" dirty="0" err="1">
                <a:latin typeface="Times New Roman" panose="02020603050405020304" pitchFamily="18" charset="0"/>
                <a:cs typeface="Times New Roman" panose="02020603050405020304" pitchFamily="18" charset="0"/>
              </a:rPr>
              <a:t>мамыр</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27 </a:t>
            </a:r>
            <a:r>
              <a:rPr lang="kk-KZ" sz="1150" b="1" dirty="0">
                <a:latin typeface="Times New Roman" panose="02020603050405020304" pitchFamily="18" charset="0"/>
                <a:cs typeface="Times New Roman" panose="02020603050405020304" pitchFamily="18" charset="0"/>
              </a:rPr>
              <a:t>мамыр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indent="269875"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жауын-шашынсыз. </a:t>
            </a:r>
            <a:r>
              <a:rPr lang="ru-RU" sz="1150" dirty="0" err="1">
                <a:latin typeface="Times New Roman" panose="02020603050405020304" pitchFamily="18" charset="0"/>
                <a:cs typeface="Times New Roman" panose="02020603050405020304" pitchFamily="18" charset="0"/>
              </a:rPr>
              <a:t>Оңтүстік-шығыстан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соғатын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оңтүстік-батысқа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ауысады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16-18 градус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 pos="1616075" algn="l"/>
              </a:tabLst>
            </a:pP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25 </a:t>
            </a:r>
            <a:r>
              <a:rPr lang="ru-RU" altLang="ru-RU" sz="1200" b="1" dirty="0" err="1">
                <a:latin typeface="Times New Roman" panose="02020603050405020304" pitchFamily="18" charset="0"/>
                <a:cs typeface="Times New Roman" panose="02020603050405020304" pitchFamily="18" charset="0"/>
              </a:rPr>
              <a:t>мамырға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Балқаш</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72417" y="2407668"/>
            <a:ext cx="5008686"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defRPr/>
            </a:pPr>
            <a:r>
              <a:rPr lang="kk-KZ" altLang="en-US" sz="1200" dirty="0">
                <a:solidFill>
                  <a:prstClr val="black"/>
                </a:solidFill>
                <a:latin typeface="Times New Roman" pitchFamily="18" charset="0"/>
                <a:cs typeface="Times New Roman" pitchFamily="18" charset="0"/>
                <a:sym typeface="+mn-ea"/>
              </a:rPr>
              <a:t>26 мамыр түнде метеорологиялық жағдайлар қала атмосферасында ластаушы заттардың </a:t>
            </a:r>
            <a:r>
              <a:rPr lang="kk-KZ" altLang="en-US" sz="1200" b="1" dirty="0">
                <a:solidFill>
                  <a:prstClr val="black"/>
                </a:solidFill>
                <a:latin typeface="Times New Roman" pitchFamily="18" charset="0"/>
                <a:cs typeface="Times New Roman" pitchFamily="18" charset="0"/>
                <a:sym typeface="+mn-ea"/>
              </a:rPr>
              <a:t>жиналуына</a:t>
            </a:r>
            <a:r>
              <a:rPr lang="kk-KZ" altLang="en-US" sz="1200" dirty="0">
                <a:solidFill>
                  <a:prstClr val="black"/>
                </a:solidFill>
                <a:latin typeface="Times New Roman" pitchFamily="18" charset="0"/>
                <a:cs typeface="Times New Roman" pitchFamily="18" charset="0"/>
                <a:sym typeface="+mn-ea"/>
              </a:rPr>
              <a:t>, 26 мамыр күндіз, 27 мамыр түнде  </a:t>
            </a:r>
            <a:r>
              <a:rPr lang="kk-KZ" altLang="en-US" sz="1200" b="1" dirty="0">
                <a:solidFill>
                  <a:prstClr val="black"/>
                </a:solidFill>
                <a:latin typeface="Times New Roman" pitchFamily="18" charset="0"/>
                <a:cs typeface="Times New Roman" pitchFamily="18" charset="0"/>
                <a:sym typeface="+mn-ea"/>
              </a:rPr>
              <a:t>сейілуіне </a:t>
            </a:r>
            <a:r>
              <a:rPr lang="kk-KZ" altLang="en-US" sz="1200" dirty="0">
                <a:solidFill>
                  <a:prstClr val="black"/>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533589930"/>
              </p:ext>
            </p:extLst>
          </p:nvPr>
        </p:nvGraphicFramePr>
        <p:xfrm>
          <a:off x="4933105" y="4221088"/>
          <a:ext cx="4716137" cy="1802473"/>
        </p:xfrm>
        <a:graphic>
          <a:graphicData uri="http://schemas.openxmlformats.org/drawingml/2006/table">
            <a:tbl>
              <a:tblPr firstRow="1" bandRow="1">
                <a:tableStyleId>{5C22544A-7EE6-4342-B048-85BDC9FD1C3A}</a:tableStyleId>
              </a:tblPr>
              <a:tblGrid>
                <a:gridCol w="1779176">
                  <a:extLst>
                    <a:ext uri="{9D8B030D-6E8A-4147-A177-3AD203B41FA5}">
                      <a16:colId xmlns:a16="http://schemas.microsoft.com/office/drawing/2014/main" val="3583770891"/>
                    </a:ext>
                  </a:extLst>
                </a:gridCol>
                <a:gridCol w="1407045">
                  <a:extLst>
                    <a:ext uri="{9D8B030D-6E8A-4147-A177-3AD203B41FA5}">
                      <a16:colId xmlns:a16="http://schemas.microsoft.com/office/drawing/2014/main" val="1276116030"/>
                    </a:ext>
                  </a:extLst>
                </a:gridCol>
                <a:gridCol w="1529916">
                  <a:extLst>
                    <a:ext uri="{9D8B030D-6E8A-4147-A177-3AD203B41FA5}">
                      <a16:colId xmlns:a16="http://schemas.microsoft.com/office/drawing/2014/main" val="2096923049"/>
                    </a:ext>
                  </a:extLst>
                </a:gridCol>
              </a:tblGrid>
              <a:tr h="524203">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Загрязняющее вещество</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Фактическая</a:t>
                      </a:r>
                      <a:endParaRPr lang="en-US" sz="1000" dirty="0">
                        <a:solidFill>
                          <a:schemeClr val="tx1"/>
                        </a:solidFill>
                        <a:latin typeface="Times New Roman" panose="02020603050405020304" pitchFamily="18" charset="0"/>
                        <a:cs typeface="Times New Roman" panose="02020603050405020304" pitchFamily="18" charset="0"/>
                      </a:endParaRPr>
                    </a:p>
                    <a:p>
                      <a:pPr algn="ctr"/>
                      <a:r>
                        <a:rPr lang="ru-RU" sz="1000" dirty="0">
                          <a:solidFill>
                            <a:schemeClr val="tx1"/>
                          </a:solidFill>
                          <a:latin typeface="Times New Roman" panose="02020603050405020304" pitchFamily="18" charset="0"/>
                          <a:cs typeface="Times New Roman" panose="02020603050405020304" pitchFamily="18" charset="0"/>
                        </a:rPr>
                        <a:t>концентрация,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Кратность превышения</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ПДК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63595">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baseline="0" dirty="0">
                          <a:solidFill>
                            <a:schemeClr val="tx1"/>
                          </a:solidFill>
                          <a:latin typeface="Times New Roman" panose="02020603050405020304" pitchFamily="18" charset="0"/>
                          <a:cs typeface="Times New Roman" panose="02020603050405020304" pitchFamily="18" charset="0"/>
                        </a:rPr>
                        <a:t> </a:t>
                      </a:r>
                      <a:r>
                        <a:rPr lang="ru-RU" sz="1100" baseline="0" dirty="0" err="1">
                          <a:solidFill>
                            <a:schemeClr val="tx1"/>
                          </a:solidFill>
                          <a:latin typeface="Times New Roman" panose="02020603050405020304" pitchFamily="18" charset="0"/>
                          <a:cs typeface="Times New Roman" panose="02020603050405020304" pitchFamily="18" charset="0"/>
                        </a:rPr>
                        <a:t>д</a:t>
                      </a:r>
                      <a:r>
                        <a:rPr lang="ru-RU" sz="1100" dirty="0" err="1">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335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0.67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6024">
                <a:tc>
                  <a:txBody>
                    <a:bodyPr/>
                    <a:lstStyle/>
                    <a:p>
                      <a:r>
                        <a:rPr lang="ru-RU" sz="1100" dirty="0" err="1">
                          <a:solidFill>
                            <a:schemeClr val="tx1"/>
                          </a:solidFill>
                          <a:latin typeface="Times New Roman" panose="02020603050405020304" pitchFamily="18" charset="0"/>
                          <a:cs typeface="Times New Roman" panose="02020603050405020304" pitchFamily="18" charset="0"/>
                        </a:rPr>
                        <a:t>Көміртегі</a:t>
                      </a:r>
                      <a:r>
                        <a:rPr lang="ru-RU" sz="1100" baseline="0" dirty="0">
                          <a:solidFill>
                            <a:schemeClr val="tx1"/>
                          </a:solidFill>
                          <a:latin typeface="Times New Roman" panose="02020603050405020304" pitchFamily="18" charset="0"/>
                          <a:cs typeface="Times New Roman" panose="02020603050405020304" pitchFamily="18" charset="0"/>
                        </a:rPr>
                        <a:t> </a:t>
                      </a:r>
                      <a:r>
                        <a:rPr lang="ru-RU" sz="1100" baseline="0" dirty="0" err="1">
                          <a:solidFill>
                            <a:schemeClr val="tx1"/>
                          </a:solidFill>
                          <a:latin typeface="Times New Roman" panose="02020603050405020304" pitchFamily="18" charset="0"/>
                          <a:cs typeface="Times New Roman" panose="02020603050405020304" pitchFamily="18" charset="0"/>
                        </a:rPr>
                        <a:t>о</a:t>
                      </a:r>
                      <a:r>
                        <a:rPr lang="ru-RU" sz="1100" dirty="0" err="1">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1039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0.208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23693">
                <a:tc>
                  <a:txBody>
                    <a:bodyPr/>
                    <a:lstStyle/>
                    <a:p>
                      <a:r>
                        <a:rPr lang="ru-RU" sz="1100" dirty="0">
                          <a:solidFill>
                            <a:schemeClr val="tx1"/>
                          </a:solidFill>
                          <a:latin typeface="Times New Roman" panose="02020603050405020304" pitchFamily="18" charset="0"/>
                          <a:cs typeface="Times New Roman" panose="02020603050405020304" pitchFamily="18" charset="0"/>
                        </a:rPr>
                        <a:t>Азот</a:t>
                      </a:r>
                      <a:r>
                        <a:rPr lang="ru-RU" sz="1100" baseline="0" dirty="0">
                          <a:solidFill>
                            <a:schemeClr val="tx1"/>
                          </a:solidFill>
                          <a:latin typeface="Times New Roman" panose="02020603050405020304" pitchFamily="18" charset="0"/>
                          <a:cs typeface="Times New Roman" panose="02020603050405020304" pitchFamily="18" charset="0"/>
                        </a:rPr>
                        <a:t> </a:t>
                      </a:r>
                      <a:r>
                        <a:rPr lang="ru-RU" sz="1100" baseline="0" dirty="0" err="1">
                          <a:solidFill>
                            <a:schemeClr val="tx1"/>
                          </a:solidFill>
                          <a:latin typeface="Times New Roman" panose="02020603050405020304" pitchFamily="18" charset="0"/>
                          <a:cs typeface="Times New Roman" panose="02020603050405020304" pitchFamily="18" charset="0"/>
                        </a:rPr>
                        <a:t>д</a:t>
                      </a:r>
                      <a:r>
                        <a:rPr lang="ru-RU" sz="1100" dirty="0" err="1">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44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0.218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196191">
                <a:tc>
                  <a:txBody>
                    <a:bodyPr/>
                    <a:lstStyle/>
                    <a:p>
                      <a:r>
                        <a:rPr lang="ru-RU" sz="1100" dirty="0">
                          <a:solidFill>
                            <a:schemeClr val="tx1"/>
                          </a:solidFill>
                          <a:latin typeface="Times New Roman" panose="02020603050405020304" pitchFamily="18" charset="0"/>
                          <a:cs typeface="Times New Roman" panose="02020603050405020304" pitchFamily="18" charset="0"/>
                        </a:rPr>
                        <a:t>Азот</a:t>
                      </a:r>
                      <a:r>
                        <a:rPr lang="ru-RU" sz="1100" baseline="0" dirty="0">
                          <a:solidFill>
                            <a:schemeClr val="tx1"/>
                          </a:solidFill>
                          <a:latin typeface="Times New Roman" panose="02020603050405020304" pitchFamily="18" charset="0"/>
                          <a:cs typeface="Times New Roman" panose="02020603050405020304" pitchFamily="18" charset="0"/>
                        </a:rPr>
                        <a:t> </a:t>
                      </a:r>
                      <a:r>
                        <a:rPr lang="ru-RU" sz="1100" baseline="0" dirty="0" err="1">
                          <a:solidFill>
                            <a:schemeClr val="tx1"/>
                          </a:solidFill>
                          <a:latin typeface="Times New Roman" panose="02020603050405020304" pitchFamily="18" charset="0"/>
                          <a:cs typeface="Times New Roman" panose="02020603050405020304" pitchFamily="18" charset="0"/>
                        </a:rPr>
                        <a:t>о</a:t>
                      </a:r>
                      <a:r>
                        <a:rPr lang="ru-RU" sz="1100" dirty="0" err="1">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150525">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Күкіртті сутегі</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0.738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144016">
                <a:tc>
                  <a:txBody>
                    <a:bodyPr/>
                    <a:lstStyle/>
                    <a:p>
                      <a:pPr marL="0" marR="0" indent="0" algn="l" defTabSz="914400" rtl="0" eaLnBrk="1" fontAlgn="b" latinLnBrk="0" hangingPunct="1">
                        <a:lnSpc>
                          <a:spcPct val="100000"/>
                        </a:lnSpc>
                        <a:spcBef>
                          <a:spcPts val="0"/>
                        </a:spcBef>
                        <a:spcAft>
                          <a:spcPts val="0"/>
                        </a:spcAft>
                        <a:buClrTx/>
                        <a:buSzTx/>
                        <a:buFontTx/>
                        <a:buNone/>
                        <a:tabLst/>
                        <a:defRPr/>
                      </a:pPr>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a:latin typeface="Calibri" panose="020F0502020204030204" pitchFamily="34" charset="0"/>
              </a:rPr>
              <a:t>  </a:t>
            </a:r>
            <a:r>
              <a:rPr lang="kk-KZ" altLang="ru-RU" sz="1200" b="1" i="1" dirty="0">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Буланбаева Д.М./Кириллова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val="20000"/>
                    </a:ext>
                  </a:extLst>
                </a:gridCol>
                <a:gridCol w="2943195">
                  <a:extLst>
                    <a:ext uri="{9D8B030D-6E8A-4147-A177-3AD203B41FA5}">
                      <a16:colId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28284</TotalTime>
  <Words>617</Words>
  <Application>Microsoft Office PowerPoint</Application>
  <PresentationFormat>Лист A4 (210x297 мм)</PresentationFormat>
  <Paragraphs>96</Paragraphs>
  <Slides>2</Slides>
  <Notes>1</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5266</cp:revision>
  <cp:lastPrinted>2021-07-01T07:38:07Z</cp:lastPrinted>
  <dcterms:created xsi:type="dcterms:W3CDTF">2018-03-27T06:03:00Z</dcterms:created>
  <dcterms:modified xsi:type="dcterms:W3CDTF">2026-05-25T08:36:04Z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